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60" r:id="rId5"/>
    <p:sldId id="280" r:id="rId6"/>
    <p:sldId id="262" r:id="rId7"/>
    <p:sldId id="278" r:id="rId8"/>
    <p:sldId id="283" r:id="rId9"/>
    <p:sldId id="263" r:id="rId10"/>
    <p:sldId id="264" r:id="rId11"/>
    <p:sldId id="266" r:id="rId12"/>
    <p:sldId id="265" r:id="rId13"/>
    <p:sldId id="267" r:id="rId14"/>
    <p:sldId id="282" r:id="rId15"/>
    <p:sldId id="268" r:id="rId16"/>
    <p:sldId id="269" r:id="rId17"/>
    <p:sldId id="281" r:id="rId18"/>
    <p:sldId id="270" r:id="rId19"/>
    <p:sldId id="272" r:id="rId20"/>
    <p:sldId id="271" r:id="rId21"/>
    <p:sldId id="273" r:id="rId22"/>
    <p:sldId id="274" r:id="rId23"/>
    <p:sldId id="275" r:id="rId24"/>
    <p:sldId id="279" r:id="rId25"/>
    <p:sldId id="276" r:id="rId26"/>
    <p:sldId id="277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slide" id="{185CCC75-62A0-4392-97AB-52AD47F88306}">
          <p14:sldIdLst>
            <p14:sldId id="256"/>
          </p14:sldIdLst>
        </p14:section>
        <p14:section name="Ant Taxonomy" id="{CE9FB801-2752-4D43-996D-21F3CEC21A24}">
          <p14:sldIdLst>
            <p14:sldId id="257"/>
            <p14:sldId id="258"/>
          </p14:sldIdLst>
        </p14:section>
        <p14:section name="Machine learning" id="{BDE8808D-C429-4363-84A3-3F31354069C1}">
          <p14:sldIdLst>
            <p14:sldId id="260"/>
            <p14:sldId id="280"/>
            <p14:sldId id="262"/>
            <p14:sldId id="278"/>
            <p14:sldId id="283"/>
            <p14:sldId id="263"/>
          </p14:sldIdLst>
        </p14:section>
        <p14:section name="Intro project" id="{83FA8E00-2FE6-47F7-966E-7B2799C28A31}">
          <p14:sldIdLst>
            <p14:sldId id="264"/>
            <p14:sldId id="266"/>
            <p14:sldId id="265"/>
          </p14:sldIdLst>
        </p14:section>
        <p14:section name="Intro on approach" id="{61DD54D4-A2DC-4C49-80F1-1928FE4E47F5}">
          <p14:sldIdLst>
            <p14:sldId id="267"/>
          </p14:sldIdLst>
        </p14:section>
        <p14:section name="AntWeb" id="{C8B6EC8A-4F68-4107-B5A2-747DDED203F2}">
          <p14:sldIdLst>
            <p14:sldId id="282"/>
            <p14:sldId id="268"/>
          </p14:sldIdLst>
        </p14:section>
        <p14:section name="Dataset" id="{5611C948-E146-4F34-9D54-BEE55BD82337}">
          <p14:sldIdLst>
            <p14:sldId id="269"/>
            <p14:sldId id="281"/>
            <p14:sldId id="270"/>
            <p14:sldId id="272"/>
            <p14:sldId id="271"/>
            <p14:sldId id="273"/>
          </p14:sldIdLst>
        </p14:section>
        <p14:section name="CNN" id="{072A4F86-417F-46F4-851F-C0A2F93D54F0}">
          <p14:sldIdLst>
            <p14:sldId id="274"/>
            <p14:sldId id="275"/>
          </p14:sldIdLst>
        </p14:section>
        <p14:section name="Timeline" id="{FE741246-BFE4-4804-8731-E04BD2CF95F1}">
          <p14:sldIdLst>
            <p14:sldId id="279"/>
            <p14:sldId id="276"/>
          </p14:sldIdLst>
        </p14:section>
        <p14:section name="End" id="{874F854B-F743-4F95-AE0B-17A95D6A33F2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CBF9"/>
    <a:srgbClr val="5C6368"/>
    <a:srgbClr val="60676C"/>
    <a:srgbClr val="717171"/>
    <a:srgbClr val="04233E"/>
    <a:srgbClr val="044F76"/>
    <a:srgbClr val="041D34"/>
    <a:srgbClr val="040816"/>
    <a:srgbClr val="061374"/>
    <a:srgbClr val="254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39" autoAdjust="0"/>
    <p:restoredTop sz="86420" autoAdjust="0"/>
  </p:normalViewPr>
  <p:slideViewPr>
    <p:cSldViewPr snapToObjects="1">
      <p:cViewPr>
        <p:scale>
          <a:sx n="83" d="100"/>
          <a:sy n="83" d="100"/>
        </p:scale>
        <p:origin x="736" y="10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6" d="100"/>
          <a:sy n="86" d="100"/>
        </p:scale>
        <p:origin x="-3810" y="-96"/>
      </p:cViewPr>
      <p:guideLst>
        <p:guide orient="horz" pos="2880"/>
        <p:guide pos="2160"/>
      </p:guideLst>
    </p:cSldViewPr>
  </p:notesViewPr>
  <p:gridSpacing cx="60128" cy="6012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6B2A6-28A1-4663-870F-2DFA1D20146C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839C-4598-455C-97AE-D39330D37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2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2D9EB-A04C-45FC-8FFF-4ADBECFB8C99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801A20-8631-465C-873F-E2D1F7765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3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69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2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Ecosystem services: </a:t>
            </a:r>
          </a:p>
          <a:p>
            <a:pPr marL="171450" indent="-171450">
              <a:buFontTx/>
              <a:buChar char="-"/>
            </a:pPr>
            <a:r>
              <a:rPr lang="en-US" dirty="0"/>
              <a:t>pest control on crops (</a:t>
            </a:r>
            <a:r>
              <a:rPr lang="en-US" dirty="0" err="1"/>
              <a:t>Bisseleua</a:t>
            </a:r>
            <a:r>
              <a:rPr lang="en-US" dirty="0"/>
              <a:t> et al. 2017)</a:t>
            </a:r>
          </a:p>
          <a:p>
            <a:pPr marL="171450" indent="-171450">
              <a:buFontTx/>
              <a:buChar char="-"/>
            </a:pPr>
            <a:r>
              <a:rPr lang="en-US" dirty="0"/>
              <a:t>Nutrient provision, water storage/regulation, maintenance of soil structure, climate regulation </a:t>
            </a:r>
            <a:r>
              <a:rPr lang="en-US" dirty="0" err="1"/>
              <a:t>survice</a:t>
            </a:r>
            <a:r>
              <a:rPr lang="en-US" dirty="0"/>
              <a:t>, </a:t>
            </a:r>
            <a:r>
              <a:rPr lang="en-US" dirty="0" err="1"/>
              <a:t>soild</a:t>
            </a:r>
            <a:r>
              <a:rPr lang="en-US" dirty="0"/>
              <a:t> </a:t>
            </a:r>
            <a:r>
              <a:rPr lang="en-US" dirty="0" err="1"/>
              <a:t>diviserity</a:t>
            </a:r>
            <a:r>
              <a:rPr lang="en-US" dirty="0"/>
              <a:t> (Catalina et al. 2014)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Biodiversity:</a:t>
            </a:r>
          </a:p>
          <a:p>
            <a:pPr marL="171450" indent="-171450">
              <a:buFontTx/>
              <a:buChar char="-"/>
            </a:pPr>
            <a:r>
              <a:rPr lang="en-US" dirty="0"/>
              <a:t>Island species curve</a:t>
            </a:r>
          </a:p>
          <a:p>
            <a:pPr marL="171450" indent="-171450">
              <a:buFontTx/>
              <a:buChar char="-"/>
            </a:pPr>
            <a:r>
              <a:rPr lang="en-US" dirty="0"/>
              <a:t>Richness surrogate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83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Landmark input and species as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92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a new project was started…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62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24"/>
          <p:cNvGrpSpPr/>
          <p:nvPr userDrawn="1"/>
        </p:nvGrpSpPr>
        <p:grpSpPr>
          <a:xfrm>
            <a:off x="251521" y="204319"/>
            <a:ext cx="1601874" cy="1195677"/>
            <a:chOff x="628650" y="219174"/>
            <a:chExt cx="2313071" cy="1726531"/>
          </a:xfrm>
          <a:effectLst/>
        </p:grpSpPr>
        <p:pic>
          <p:nvPicPr>
            <p:cNvPr id="11" name="Picture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837" y="219174"/>
              <a:ext cx="1479884" cy="1726531"/>
            </a:xfrm>
            <a:prstGeom prst="rect">
              <a:avLst/>
            </a:prstGeom>
          </p:spPr>
        </p:pic>
        <p:pic>
          <p:nvPicPr>
            <p:cNvPr id="12" name="Picture 26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628650" y="349647"/>
              <a:ext cx="983582" cy="1464384"/>
            </a:xfrm>
            <a:prstGeom prst="rect">
              <a:avLst/>
            </a:prstGeom>
          </p:spPr>
        </p:pic>
      </p:grpSp>
      <p:grpSp>
        <p:nvGrpSpPr>
          <p:cNvPr id="17" name="Groep 1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3075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kstvak 17"/>
          <p:cNvSpPr txBox="1"/>
          <p:nvPr userDrawn="1"/>
        </p:nvSpPr>
        <p:spPr>
          <a:xfrm>
            <a:off x="6799009" y="0"/>
            <a:ext cx="23449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https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www.sas.com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/content/dam/SAS/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en_us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/image/sas-com/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backgrounds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textures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/abstract-backgrounds-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teal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overlay.jpg</a:t>
            </a:r>
            <a:endParaRPr lang="nl-NL" sz="600" dirty="0">
              <a:solidFill>
                <a:schemeClr val="bg1">
                  <a:lumMod val="50000"/>
                </a:schemeClr>
              </a:solidFill>
            </a:endParaRPr>
          </a:p>
          <a:p>
            <a:endParaRPr lang="nl-NL" sz="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www.elementpest.com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wp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-content/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uploads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/2015/11/Fire-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Ants.png</a:t>
            </a:r>
            <a:endParaRPr 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478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ep 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9497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ep 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5016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 i="1"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ep 11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8575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ep 7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84819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ep 8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6369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2/6/18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ep 10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8037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ep 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6207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2/6/18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ep 5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7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521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ep 8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045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ep 8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82016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D3BAB-6B44-46E4-B73A-7A5C80B404A6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71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openxmlformats.org/officeDocument/2006/relationships/image" Target="../media/image23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4" Type="http://schemas.openxmlformats.org/officeDocument/2006/relationships/image" Target="../media/image35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(null)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8.tiff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Taxonomic classification of ants (Formicidae) from images using deep learning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413542"/>
            <a:ext cx="6400800" cy="815558"/>
          </a:xfrm>
        </p:spPr>
        <p:txBody>
          <a:bodyPr numCol="2">
            <a:no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Marijn JA Boer</a:t>
            </a:r>
          </a:p>
          <a:p>
            <a:r>
              <a:rPr lang="nl-NL" sz="2000" dirty="0" err="1">
                <a:solidFill>
                  <a:schemeClr val="bg1"/>
                </a:solidFill>
              </a:rPr>
              <a:t>marijn.boer@naturalis.nl</a:t>
            </a:r>
            <a:endParaRPr lang="nl-NL" sz="2000">
              <a:solidFill>
                <a:schemeClr val="bg1"/>
              </a:solidFill>
            </a:endParaRPr>
          </a:p>
          <a:p>
            <a:r>
              <a:rPr lang="nl-NL" sz="2000" err="1">
                <a:solidFill>
                  <a:schemeClr val="bg1"/>
                </a:solidFill>
              </a:rPr>
              <a:t>February</a:t>
            </a:r>
            <a:r>
              <a:rPr lang="nl-NL" sz="2000">
                <a:solidFill>
                  <a:schemeClr val="bg1"/>
                </a:solidFill>
              </a:rPr>
              <a:t> 6</a:t>
            </a:r>
            <a:r>
              <a:rPr lang="en-US" sz="2000" i="1" baseline="30000" err="1">
                <a:solidFill>
                  <a:schemeClr val="bg1"/>
                </a:solidFill>
              </a:rPr>
              <a:t>th</a:t>
            </a:r>
            <a:r>
              <a:rPr lang="nl-NL" sz="2000">
                <a:solidFill>
                  <a:schemeClr val="bg1"/>
                </a:solidFill>
              </a:rPr>
              <a:t>, 2018</a:t>
            </a:r>
          </a:p>
          <a:p>
            <a:r>
              <a:rPr lang="nl-NL" sz="2000">
                <a:solidFill>
                  <a:schemeClr val="bg1"/>
                </a:solidFill>
              </a:rPr>
              <a:t>Supervisor: dr. Rutger Vos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74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93"/>
    </mc:Choice>
    <mc:Fallback xmlns="">
      <p:transition spd="slow" advTm="1249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2466743" cy="649518"/>
          </a:xfrm>
        </p:spPr>
        <p:txBody>
          <a:bodyPr>
            <a:normAutofit fontScale="90000"/>
          </a:bodyPr>
          <a:lstStyle/>
          <a:p>
            <a:r>
              <a:rPr lang="nl-NL" cap="none" dirty="0" err="1"/>
              <a:t>FormicID</a:t>
            </a:r>
            <a:endParaRPr lang="en-US" cap="non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7A610B-8248-9849-9265-B87A8A9FD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Starting project…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095BB-6231-224C-A126-875F3C621E66}"/>
              </a:ext>
            </a:extLst>
          </p:cNvPr>
          <p:cNvSpPr/>
          <p:nvPr/>
        </p:nvSpPr>
        <p:spPr>
          <a:xfrm>
            <a:off x="1264960" y="3894566"/>
            <a:ext cx="29995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https://</a:t>
            </a:r>
            <a:r>
              <a:rPr lang="en-US" sz="1400" i="1" dirty="0" err="1">
                <a:solidFill>
                  <a:schemeClr val="bg1"/>
                </a:solidFill>
              </a:rPr>
              <a:t>github.com</a:t>
            </a:r>
            <a:r>
              <a:rPr lang="en-US" sz="1400" i="1" dirty="0">
                <a:solidFill>
                  <a:schemeClr val="bg1"/>
                </a:solidFill>
              </a:rPr>
              <a:t>/naturalis/</a:t>
            </a:r>
            <a:r>
              <a:rPr lang="en-US" sz="1400" i="1" dirty="0" err="1">
                <a:solidFill>
                  <a:schemeClr val="bg1"/>
                </a:solidFill>
              </a:rPr>
              <a:t>FormicID</a:t>
            </a:r>
            <a:endParaRPr lang="en-US" sz="1400" i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22727D-D964-2B40-AA3C-4E6ED34D2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664" y="2752134"/>
            <a:ext cx="1861732" cy="1861732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96344CA-A924-8E42-A413-43EB5F4497AE}"/>
              </a:ext>
            </a:extLst>
          </p:cNvPr>
          <p:cNvSpPr txBox="1">
            <a:spLocks/>
          </p:cNvSpPr>
          <p:nvPr/>
        </p:nvSpPr>
        <p:spPr>
          <a:xfrm>
            <a:off x="722313" y="4315461"/>
            <a:ext cx="7772400" cy="42222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Project is set up.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86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92"/>
    </mc:Choice>
    <mc:Fallback xmlns="">
      <p:transition spd="slow" advTm="8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5" grpId="0"/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Project </a:t>
            </a:r>
            <a:r>
              <a:rPr lang="nl-NL" dirty="0" err="1"/>
              <a:t>aim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191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Explore the possibilities on automatic insect identification using DL.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5D42D2-8E30-F24A-9EA9-2124791EEF6E}"/>
              </a:ext>
            </a:extLst>
          </p:cNvPr>
          <p:cNvSpPr/>
          <p:nvPr/>
        </p:nvSpPr>
        <p:spPr>
          <a:xfrm>
            <a:off x="457200" y="2631878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Naturalis’ goal of initializing an image classification system for own use.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 order to also explore the CNN-field a trial will be started to incorporate a "three type view per specimen" approach.</a:t>
            </a:r>
          </a:p>
        </p:txBody>
      </p:sp>
    </p:spTree>
    <p:extLst>
      <p:ext uri="{BB962C8B-B14F-4D97-AF65-F5344CB8AC3E}">
        <p14:creationId xmlns:p14="http://schemas.microsoft.com/office/powerpoint/2010/main" val="253932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65"/>
    </mc:Choice>
    <mc:Fallback xmlns="">
      <p:transition spd="slow" advTm="946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Question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191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i="1" dirty="0"/>
              <a:t>Can ant species be discriminated from images using deep learning?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454E4F-5EB5-E742-9D5F-A31DD59F4BE9}"/>
              </a:ext>
            </a:extLst>
          </p:cNvPr>
          <p:cNvSpPr/>
          <p:nvPr/>
        </p:nvSpPr>
        <p:spPr>
          <a:xfrm>
            <a:off x="457200" y="2692006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i="1" dirty="0">
                <a:solidFill>
                  <a:schemeClr val="bg1"/>
                </a:solidFill>
              </a:rPr>
              <a:t>Will three shot types classify species more accurately than a single shot view?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i="1" dirty="0">
                <a:solidFill>
                  <a:schemeClr val="bg1"/>
                </a:solidFill>
              </a:rPr>
              <a:t>Which shot type will classify species more accurately?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i="1" dirty="0">
                <a:solidFill>
                  <a:schemeClr val="bg1"/>
                </a:solidFill>
              </a:rPr>
              <a:t>Which image quality has the best accuracy vs training speed?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3" descr="\\fs-smb-019.ad.naturalis.nl\homedir\Marijn.Boer\Internships\Internship CNN 2017-2018\FormicID\docs\proposal\Images\a_australis.png">
            <a:extLst>
              <a:ext uri="{FF2B5EF4-FFF2-40B4-BE49-F238E27FC236}">
                <a16:creationId xmlns:a16="http://schemas.microsoft.com/office/drawing/2014/main" id="{D8CFA1BC-78F9-194C-9960-BCA1A79A9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3893228"/>
            <a:ext cx="33147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4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71"/>
    </mc:Choice>
    <mc:Fallback xmlns="">
      <p:transition spd="slow" advTm="6127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Approach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err="1"/>
              <a:t>Creating</a:t>
            </a:r>
            <a:r>
              <a:rPr lang="nl-NL"/>
              <a:t> a dataset</a:t>
            </a:r>
          </a:p>
          <a:p>
            <a:endParaRPr lang="nl-NL"/>
          </a:p>
          <a:p>
            <a:r>
              <a:rPr lang="nl-NL" err="1"/>
              <a:t>Neural</a:t>
            </a:r>
            <a:r>
              <a:rPr lang="nl-NL"/>
              <a:t> Network training</a:t>
            </a:r>
          </a:p>
          <a:p>
            <a:endParaRPr lang="nl-NL"/>
          </a:p>
          <a:p>
            <a:r>
              <a:rPr lang="nl-NL" err="1"/>
              <a:t>Neural</a:t>
            </a:r>
            <a:r>
              <a:rPr lang="nl-NL"/>
              <a:t> </a:t>
            </a:r>
            <a:r>
              <a:rPr lang="nl-NL" err="1"/>
              <a:t>network</a:t>
            </a:r>
            <a:r>
              <a:rPr lang="nl-NL"/>
              <a:t> </a:t>
            </a:r>
            <a:r>
              <a:rPr lang="nl-NL" err="1"/>
              <a:t>testing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1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23"/>
    </mc:Choice>
    <mc:Fallback xmlns="">
      <p:transition spd="slow" advTm="2462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51350-DDA6-614D-9793-B2810384A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902E7-8E79-B542-9305-8E0806DD5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055F-FE5A-0446-8A40-19186439D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7" b="1342"/>
          <a:stretch/>
        </p:blipFill>
        <p:spPr>
          <a:xfrm>
            <a:off x="2272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2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56"/>
    </mc:Choice>
    <mc:Fallback xmlns="">
      <p:transition spd="slow" advTm="2045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028192-886F-D540-BA63-6FDC2C011F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9" b="555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NL" dirty="0">
                <a:solidFill>
                  <a:schemeClr val="tx1"/>
                </a:solidFill>
              </a:rPr>
              <a:t>AntWeb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195" name="Picture 3" descr="\\fs-smb-019.ad.naturalis.nl\homedir\Marijn.Boer\Internships\Internship CNN 2017-2018\FormicID\docs\proposal\Images\a_australi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208" y="1008422"/>
            <a:ext cx="33147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E15352-60E8-7B42-96FD-EBC130A485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" t="4005" r="3938" b="4408"/>
          <a:stretch/>
        </p:blipFill>
        <p:spPr>
          <a:xfrm>
            <a:off x="0" y="0"/>
            <a:ext cx="41655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6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39"/>
    </mc:Choice>
    <mc:Fallback xmlns="">
      <p:transition spd="slow" advTm="22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FormicID-97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97 species</a:t>
            </a:r>
          </a:p>
          <a:p>
            <a:pPr lvl="1"/>
            <a:r>
              <a:rPr lang="nl-NL" dirty="0"/>
              <a:t>Minimum of 68 images</a:t>
            </a:r>
          </a:p>
          <a:p>
            <a:r>
              <a:rPr lang="nl-NL" dirty="0"/>
              <a:t>3,441 </a:t>
            </a:r>
            <a:r>
              <a:rPr lang="nl-NL" dirty="0" err="1"/>
              <a:t>specimens</a:t>
            </a:r>
            <a:endParaRPr lang="nl-NL" dirty="0"/>
          </a:p>
          <a:p>
            <a:r>
              <a:rPr lang="nl-NL" dirty="0"/>
              <a:t>10,204 images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ED0BAC-9527-5646-9094-EBE4916BAA9A}"/>
              </a:ext>
            </a:extLst>
          </p:cNvPr>
          <p:cNvGrpSpPr/>
          <p:nvPr/>
        </p:nvGrpSpPr>
        <p:grpSpPr>
          <a:xfrm>
            <a:off x="7037248" y="1222240"/>
            <a:ext cx="784464" cy="3372383"/>
            <a:chOff x="2273112" y="1222240"/>
            <a:chExt cx="784464" cy="3372383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id="{E0FF8B3A-563F-4440-9F6B-585E9D80D051}"/>
                </a:ext>
              </a:extLst>
            </p:cNvPr>
            <p:cNvSpPr/>
            <p:nvPr/>
          </p:nvSpPr>
          <p:spPr>
            <a:xfrm>
              <a:off x="2275912" y="2992646"/>
              <a:ext cx="781664" cy="1601977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Training set</a:t>
              </a:r>
            </a:p>
          </p:txBody>
        </p:sp>
        <p:sp>
          <p:nvSpPr>
            <p:cNvPr id="6" name="Can 5">
              <a:extLst>
                <a:ext uri="{FF2B5EF4-FFF2-40B4-BE49-F238E27FC236}">
                  <a16:creationId xmlns:a16="http://schemas.microsoft.com/office/drawing/2014/main" id="{DA6C3DFE-C1DB-7D42-AC60-91F830304616}"/>
                </a:ext>
              </a:extLst>
            </p:cNvPr>
            <p:cNvSpPr/>
            <p:nvPr/>
          </p:nvSpPr>
          <p:spPr>
            <a:xfrm>
              <a:off x="2273112" y="2110506"/>
              <a:ext cx="781664" cy="975098"/>
            </a:xfrm>
            <a:prstGeom prst="ca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Validation set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5F1568BF-A1D7-9749-A64B-4D9F90A4E83E}"/>
                </a:ext>
              </a:extLst>
            </p:cNvPr>
            <p:cNvSpPr/>
            <p:nvPr/>
          </p:nvSpPr>
          <p:spPr>
            <a:xfrm>
              <a:off x="2273112" y="1222240"/>
              <a:ext cx="781664" cy="975098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Test set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C9E560F-3F7F-E244-A3BA-E10048857D09}"/>
              </a:ext>
            </a:extLst>
          </p:cNvPr>
          <p:cNvGrpSpPr/>
          <p:nvPr/>
        </p:nvGrpSpPr>
        <p:grpSpPr>
          <a:xfrm>
            <a:off x="6127892" y="1208974"/>
            <a:ext cx="781664" cy="3385208"/>
            <a:chOff x="1363756" y="1208974"/>
            <a:chExt cx="781664" cy="3385208"/>
          </a:xfrm>
        </p:grpSpPr>
        <p:sp>
          <p:nvSpPr>
            <p:cNvPr id="9" name="Can 8">
              <a:extLst>
                <a:ext uri="{FF2B5EF4-FFF2-40B4-BE49-F238E27FC236}">
                  <a16:creationId xmlns:a16="http://schemas.microsoft.com/office/drawing/2014/main" id="{7426D1F0-B4E8-5B47-8137-C5EA9DCFB926}"/>
                </a:ext>
              </a:extLst>
            </p:cNvPr>
            <p:cNvSpPr/>
            <p:nvPr/>
          </p:nvSpPr>
          <p:spPr>
            <a:xfrm>
              <a:off x="1363756" y="2090285"/>
              <a:ext cx="781664" cy="2503897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Training set</a:t>
              </a:r>
            </a:p>
          </p:txBody>
        </p:sp>
        <p:sp>
          <p:nvSpPr>
            <p:cNvPr id="10" name="Can 9">
              <a:extLst>
                <a:ext uri="{FF2B5EF4-FFF2-40B4-BE49-F238E27FC236}">
                  <a16:creationId xmlns:a16="http://schemas.microsoft.com/office/drawing/2014/main" id="{B742A944-A08A-9E4C-A5AD-C15CEECF81E3}"/>
                </a:ext>
              </a:extLst>
            </p:cNvPr>
            <p:cNvSpPr/>
            <p:nvPr/>
          </p:nvSpPr>
          <p:spPr>
            <a:xfrm>
              <a:off x="1363756" y="1208974"/>
              <a:ext cx="781664" cy="975098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Test set</a:t>
              </a:r>
            </a:p>
          </p:txBody>
        </p:sp>
      </p:grpSp>
      <p:sp>
        <p:nvSpPr>
          <p:cNvPr id="11" name="Can 10">
            <a:extLst>
              <a:ext uri="{FF2B5EF4-FFF2-40B4-BE49-F238E27FC236}">
                <a16:creationId xmlns:a16="http://schemas.microsoft.com/office/drawing/2014/main" id="{88980423-F7B4-3C4D-8B8E-8FF48CA7CD36}"/>
              </a:ext>
            </a:extLst>
          </p:cNvPr>
          <p:cNvSpPr/>
          <p:nvPr/>
        </p:nvSpPr>
        <p:spPr>
          <a:xfrm>
            <a:off x="5221336" y="1231504"/>
            <a:ext cx="781664" cy="336311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/>
              <a:t>Dataset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71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14"/>
    </mc:Choice>
    <mc:Fallback xmlns="">
      <p:transition spd="slow" advTm="46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7743-524E-4340-B656-C657FBFF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2DA76-C1F3-514E-894F-715C924C7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5A19F-D5F6-114F-AB77-52684258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" y="0"/>
            <a:ext cx="6943725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1CFCC8-E235-0142-88EF-F6CB839E4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504" y="1669830"/>
            <a:ext cx="14224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8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84"/>
    </mc:Choice>
    <mc:Fallback xmlns="">
      <p:transition spd="slow" advTm="3328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Species distribution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4C8749-EC3F-FD41-BFB8-3A9DC11F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3" y="1091919"/>
            <a:ext cx="9144000" cy="405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1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11"/>
    </mc:Choice>
    <mc:Fallback xmlns="">
      <p:transition spd="slow" advTm="2541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Shot type </a:t>
            </a:r>
            <a:r>
              <a:rPr lang="nl-NL" err="1"/>
              <a:t>distribution</a:t>
            </a:r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E5F9335-F58F-EA43-A012-4DDA60E7E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72" y="1200150"/>
            <a:ext cx="554365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42"/>
    </mc:Choice>
    <mc:Fallback xmlns="">
      <p:transition spd="slow" advTm="1254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ants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</a:t>
            </a:r>
          </a:p>
          <a:p>
            <a:r>
              <a:rPr lang="en-US" dirty="0"/>
              <a:t>Diverse</a:t>
            </a:r>
          </a:p>
          <a:p>
            <a:r>
              <a:rPr lang="en-US" dirty="0"/>
              <a:t>Identification</a:t>
            </a:r>
          </a:p>
        </p:txBody>
      </p:sp>
      <p:grpSp>
        <p:nvGrpSpPr>
          <p:cNvPr id="9" name="Groep 8"/>
          <p:cNvGrpSpPr/>
          <p:nvPr/>
        </p:nvGrpSpPr>
        <p:grpSpPr>
          <a:xfrm>
            <a:off x="0" y="0"/>
            <a:ext cx="9144000" cy="5153978"/>
            <a:chOff x="0" y="0"/>
            <a:chExt cx="9144000" cy="5153978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99555">
                          <a14:foregroundMark x1="1002" y1="1233" x2="23608" y2="21861"/>
                          <a14:foregroundMark x1="2227" y1="27130" x2="22606" y2="46861"/>
                          <a14:foregroundMark x1="26615" y1="27578" x2="42205" y2="42265"/>
                          <a14:foregroundMark x1="30624" y1="47646" x2="44543" y2="47982"/>
                          <a14:foregroundMark x1="52227" y1="48206" x2="70824" y2="47870"/>
                          <a14:foregroundMark x1="56793" y1="40807" x2="67817" y2="28812"/>
                          <a14:foregroundMark x1="81737" y1="30830" x2="95434" y2="42152"/>
                          <a14:foregroundMark x1="77394" y1="48543" x2="95768" y2="47646"/>
                          <a14:foregroundMark x1="76503" y1="53363" x2="92873" y2="68946"/>
                          <a14:foregroundMark x1="56793" y1="68722" x2="67149" y2="53924"/>
                          <a14:foregroundMark x1="35969" y1="66928" x2="47216" y2="53587"/>
                          <a14:foregroundMark x1="10134" y1="65695" x2="17817" y2="54596"/>
                          <a14:foregroundMark x1="7906" y1="93274" x2="23497" y2="81054"/>
                          <a14:foregroundMark x1="33964" y1="91480" x2="45100" y2="80045"/>
                          <a14:foregroundMark x1="56570" y1="91480" x2="66815" y2="81166"/>
                          <a14:foregroundMark x1="82851" y1="92937" x2="91871" y2="82175"/>
                          <a14:foregroundMark x1="29621" y1="5269" x2="42205" y2="19170"/>
                          <a14:foregroundMark x1="91203" y1="4933" x2="79065" y2="18049"/>
                          <a14:foregroundMark x1="28508" y1="42489" x2="43207" y2="42825"/>
                          <a14:foregroundMark x1="23163" y1="60762" x2="22829" y2="66031"/>
                          <a14:foregroundMark x1="53452" y1="5045" x2="70156" y2="18049"/>
                          <a14:foregroundMark x1="23497" y1="44507" x2="23497" y2="44507"/>
                          <a14:foregroundMark x1="30290" y1="1906" x2="39755" y2="1570"/>
                          <a14:foregroundMark x1="76058" y1="83969" x2="76169" y2="76682"/>
                          <a14:foregroundMark x1="80958" y1="77130" x2="77394" y2="77578"/>
                          <a14:foregroundMark x1="23719" y1="42265" x2="23497" y2="48094"/>
                          <a14:foregroundMark x1="98552" y1="35650" x2="98552" y2="35650"/>
                          <a14:foregroundMark x1="22717" y1="73094" x2="2784" y2="70852"/>
                          <a14:foregroundMark x1="2784" y1="70852" x2="11915" y2="72982"/>
                          <a14:foregroundMark x1="11915" y1="72982" x2="18708" y2="70740"/>
                          <a14:foregroundMark x1="81069" y1="66368" x2="77394" y2="62780"/>
                          <a14:foregroundMark x1="75501" y1="70516" x2="76392" y2="62668"/>
                          <a14:foregroundMark x1="71492" y1="97309" x2="51782" y2="96861"/>
                          <a14:foregroundMark x1="1225" y1="89462" x2="1225" y2="89462"/>
                          <a14:foregroundMark x1="75056" y1="56278" x2="75056" y2="56278"/>
                          <a14:foregroundMark x1="97439" y1="97870" x2="97439" y2="97870"/>
                          <a14:foregroundMark x1="97512" y1="92658" x2="97884" y2="90919"/>
                          <a14:foregroundMark x1="96325" y1="98206" x2="96907" y2="95484"/>
                          <a14:foregroundMark x1="97439" y1="91928" x2="97470" y2="92660"/>
                          <a14:foregroundMark x1="97996" y1="92265" x2="97978" y2="92635"/>
                          <a14:foregroundMark x1="97661" y1="66592" x2="97661" y2="66592"/>
                          <a14:foregroundMark x1="97884" y1="93722" x2="97884" y2="93722"/>
                          <a14:foregroundMark x1="97884" y1="94619" x2="97884" y2="94619"/>
                          <a14:foregroundMark x1="97996" y1="95628" x2="97996" y2="95628"/>
                          <a14:foregroundMark x1="98107" y1="93274" x2="98107" y2="93274"/>
                          <a14:foregroundMark x1="98107" y1="92601" x2="98107" y2="92601"/>
                          <a14:foregroundMark x1="98218" y1="94955" x2="98218" y2="94955"/>
                          <a14:foregroundMark x1="98218" y1="94955" x2="98218" y2="94955"/>
                          <a14:backgroundMark x1="25278" y1="42825" x2="25278" y2="42825"/>
                          <a14:backgroundMark x1="24833" y1="64686" x2="24833" y2="64686"/>
                          <a14:backgroundMark x1="50111" y1="59978" x2="50111" y2="59978"/>
                          <a14:backgroundMark x1="49777" y1="67937" x2="49777" y2="67937"/>
                          <a14:backgroundMark x1="74610" y1="67713" x2="74610" y2="67713"/>
                          <a14:backgroundMark x1="74499" y1="63004" x2="74499" y2="63004"/>
                          <a14:backgroundMark x1="74276" y1="57735" x2="74276" y2="57735"/>
                          <a14:backgroundMark x1="74276" y1="39238" x2="74276" y2="39238"/>
                          <a14:backgroundMark x1="74276" y1="41480" x2="74276" y2="41480"/>
                          <a14:backgroundMark x1="74499" y1="18722" x2="74499" y2="18722"/>
                          <a14:backgroundMark x1="49777" y1="11435" x2="49777" y2="11435"/>
                          <a14:backgroundMark x1="49889" y1="19058" x2="49889" y2="19058"/>
                          <a14:backgroundMark x1="49443" y1="15359" x2="49443" y2="15359"/>
                          <a14:backgroundMark x1="24944" y1="60762" x2="24944" y2="60762"/>
                          <a14:backgroundMark x1="24833" y1="40247" x2="24833" y2="40247"/>
                          <a14:backgroundMark x1="25167" y1="44507" x2="25167" y2="44507"/>
                          <a14:backgroundMark x1="24944" y1="41592" x2="24944" y2="41592"/>
                          <a14:backgroundMark x1="50111" y1="8072" x2="50111" y2="8072"/>
                          <a14:backgroundMark x1="49443" y1="6390" x2="49443" y2="6390"/>
                          <a14:backgroundMark x1="49889" y1="6839" x2="49777" y2="22982"/>
                          <a14:backgroundMark x1="49777" y1="785" x2="49777" y2="99215"/>
                          <a14:backgroundMark x1="24944" y1="673" x2="25501" y2="99439"/>
                          <a14:backgroundMark x1="334" y1="51457" x2="445" y2="73543"/>
                          <a14:backgroundMark x1="74499" y1="56278" x2="74499" y2="785"/>
                          <a14:backgroundMark x1="74499" y1="97085" x2="74499" y2="56278"/>
                          <a14:backgroundMark x1="99109" y1="28363" x2="99109" y2="42713"/>
                          <a14:backgroundMark x1="20" y1="89462" x2="334" y2="99888"/>
                          <a14:backgroundMark x1="0" y1="88789" x2="20" y2="89462"/>
                          <a14:backgroundMark x1="98780" y1="97870" x2="98775" y2="98767"/>
                          <a14:backgroundMark x1="98784" y1="97149" x2="98780" y2="97870"/>
                          <a14:backgroundMark x1="98943" y1="66592" x2="98811" y2="91869"/>
                          <a14:backgroundMark x1="98998" y1="56054" x2="98943" y2="66592"/>
                          <a14:backgroundMark x1="98810" y1="95628" x2="98886" y2="97197"/>
                          <a14:backgroundMark x1="98777" y1="94955" x2="98810" y2="95628"/>
                          <a14:backgroundMark x1="98761" y1="94619" x2="98777" y2="94955"/>
                          <a14:backgroundMark x1="98718" y1="93722" x2="98761" y2="94619"/>
                          <a14:backgroundMark x1="98696" y1="93274" x2="98718" y2="93722"/>
                          <a14:backgroundMark x1="98664" y1="92601" x2="98696" y2="932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54780" y="0"/>
              <a:ext cx="5189220" cy="5153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kstvak 7"/>
            <p:cNvSpPr txBox="1"/>
            <p:nvPr/>
          </p:nvSpPr>
          <p:spPr>
            <a:xfrm>
              <a:off x="0" y="4835723"/>
              <a:ext cx="409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err="1"/>
                <a:t>AntWeb</a:t>
              </a:r>
              <a:r>
                <a:rPr lang="en-US" sz="700"/>
                <a:t>. Available from: https://www.antweb.org/images.do?rank=species&amp;name=flavus&amp;genus=lasius. Accessed 31 January 2018</a:t>
              </a:r>
            </a:p>
          </p:txBody>
        </p:sp>
      </p:grpSp>
      <p:grpSp>
        <p:nvGrpSpPr>
          <p:cNvPr id="11" name="Groep 10"/>
          <p:cNvGrpSpPr/>
          <p:nvPr/>
        </p:nvGrpSpPr>
        <p:grpSpPr>
          <a:xfrm>
            <a:off x="4095115" y="914717"/>
            <a:ext cx="4286250" cy="3832501"/>
            <a:chOff x="4095115" y="914717"/>
            <a:chExt cx="4286250" cy="3832501"/>
          </a:xfrm>
        </p:grpSpPr>
        <p:pic>
          <p:nvPicPr>
            <p:cNvPr id="11269" name="Picture 5" descr="https://upload.wikimedia.org/wikipedia/commons/thumb/8/8d/Scheme_ant_worker_anatomy-en.svg/450px-Scheme_ant_worker_anatomy-en.svg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5115" y="914717"/>
              <a:ext cx="4286250" cy="3800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kstvak 9"/>
            <p:cNvSpPr txBox="1"/>
            <p:nvPr/>
          </p:nvSpPr>
          <p:spPr>
            <a:xfrm>
              <a:off x="5337129" y="4547163"/>
              <a:ext cx="189261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/>
                <a:t>Source: https://en.wikipedia.org/wiki/Ant</a:t>
              </a:r>
            </a:p>
          </p:txBody>
        </p:sp>
      </p:grpSp>
      <p:grpSp>
        <p:nvGrpSpPr>
          <p:cNvPr id="12" name="Groep 11"/>
          <p:cNvGrpSpPr/>
          <p:nvPr/>
        </p:nvGrpSpPr>
        <p:grpSpPr>
          <a:xfrm>
            <a:off x="3278530" y="611265"/>
            <a:ext cx="5183479" cy="4316792"/>
            <a:chOff x="3278530" y="611265"/>
            <a:chExt cx="5183479" cy="4316792"/>
          </a:xfrm>
        </p:grpSpPr>
        <p:grpSp>
          <p:nvGrpSpPr>
            <p:cNvPr id="7" name="Groep 6"/>
            <p:cNvGrpSpPr/>
            <p:nvPr/>
          </p:nvGrpSpPr>
          <p:grpSpPr>
            <a:xfrm>
              <a:off x="3278530" y="1612047"/>
              <a:ext cx="5183479" cy="3316010"/>
              <a:chOff x="3278530" y="1135380"/>
              <a:chExt cx="5183479" cy="3316010"/>
            </a:xfrm>
          </p:grpSpPr>
          <p:pic>
            <p:nvPicPr>
              <p:cNvPr id="11266" name="Picture 2" descr="Gerelateerde afbeelding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0" r="100000">
                            <a14:foregroundMark x1="2588" y1="60317" x2="2588" y2="60317"/>
                            <a14:foregroundMark x1="10824" y1="19048" x2="10824" y2="19048"/>
                            <a14:foregroundMark x1="16588" y1="9751" x2="16588" y2="9751"/>
                            <a14:foregroundMark x1="19059" y1="8163" x2="19059" y2="8163"/>
                            <a14:foregroundMark x1="16118" y1="11111" x2="16118" y2="11111"/>
                            <a14:foregroundMark x1="18000" y1="9297" x2="18000" y2="9297"/>
                            <a14:foregroundMark x1="22353" y1="8163" x2="22353" y2="8163"/>
                            <a14:foregroundMark x1="27529" y1="6803" x2="27529" y2="6803"/>
                            <a14:foregroundMark x1="29647" y1="4308" x2="29647" y2="4308"/>
                            <a14:foregroundMark x1="32941" y1="4762" x2="32941" y2="4762"/>
                            <a14:foregroundMark x1="37059" y1="3628" x2="37059" y2="3628"/>
                            <a14:foregroundMark x1="40588" y1="3855" x2="40588" y2="3855"/>
                            <a14:foregroundMark x1="68118" y1="2494" x2="68118" y2="2494"/>
                            <a14:foregroundMark x1="76471" y1="6349" x2="76471" y2="6349"/>
                            <a14:foregroundMark x1="1882" y1="50340" x2="1882" y2="50340"/>
                            <a14:foregroundMark x1="26235" y1="98866" x2="26235" y2="98866"/>
                            <a14:foregroundMark x1="74353" y1="98413" x2="74353" y2="98413"/>
                            <a14:foregroundMark x1="80235" y1="93651" x2="80235" y2="93651"/>
                            <a14:foregroundMark x1="81529" y1="92971" x2="81529" y2="92971"/>
                            <a14:foregroundMark x1="78941" y1="94785" x2="78941" y2="94785"/>
                            <a14:foregroundMark x1="76353" y1="98413" x2="76353" y2="98413"/>
                            <a14:foregroundMark x1="92941" y1="76417" x2="92941" y2="76417"/>
                            <a14:foregroundMark x1="93412" y1="75283" x2="93412" y2="75283"/>
                            <a14:foregroundMark x1="94118" y1="74376" x2="94118" y2="74376"/>
                            <a14:foregroundMark x1="94706" y1="73243" x2="94706" y2="73243"/>
                            <a14:foregroundMark x1="94353" y1="74150" x2="94353" y2="741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55" b="2358"/>
              <a:stretch/>
            </p:blipFill>
            <p:spPr bwMode="auto">
              <a:xfrm>
                <a:off x="3278530" y="1135380"/>
                <a:ext cx="5183479" cy="25222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" name="Groep 5"/>
              <p:cNvGrpSpPr/>
              <p:nvPr/>
            </p:nvGrpSpPr>
            <p:grpSpPr>
              <a:xfrm>
                <a:off x="3954780" y="3774281"/>
                <a:ext cx="3819944" cy="677109"/>
                <a:chOff x="4123361" y="3851225"/>
                <a:chExt cx="3819944" cy="677109"/>
              </a:xfrm>
            </p:grpSpPr>
            <p:sp>
              <p:nvSpPr>
                <p:cNvPr id="4" name="Tekstvak 3"/>
                <p:cNvSpPr txBox="1"/>
                <p:nvPr/>
              </p:nvSpPr>
              <p:spPr>
                <a:xfrm>
                  <a:off x="4846320" y="3851225"/>
                  <a:ext cx="23850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l-NL" i="1" dirty="0" err="1">
                      <a:solidFill>
                        <a:schemeClr val="bg1"/>
                      </a:solidFill>
                    </a:rPr>
                    <a:t>Monomorium</a:t>
                  </a:r>
                  <a:r>
                    <a:rPr lang="nl-NL" i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nl-NL" i="1" dirty="0" err="1">
                      <a:solidFill>
                        <a:schemeClr val="bg1"/>
                      </a:solidFill>
                    </a:rPr>
                    <a:t>pharaonis</a:t>
                  </a:r>
                  <a:endParaRPr lang="en-US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" name="Tekstvak 4"/>
                <p:cNvSpPr txBox="1"/>
                <p:nvPr/>
              </p:nvSpPr>
              <p:spPr>
                <a:xfrm>
                  <a:off x="4123361" y="4220557"/>
                  <a:ext cx="381994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 err="1"/>
                    <a:t>Wetterer</a:t>
                  </a:r>
                  <a:r>
                    <a:rPr lang="en-US" sz="700" dirty="0"/>
                    <a:t> JK. Myrmecological News 13, 115–129 (2010</a:t>
                  </a:r>
                </a:p>
                <a:p>
                  <a:r>
                    <a:rPr lang="en-US" sz="700" dirty="0"/>
                    <a:t>Photo by April Nobile / From </a:t>
                  </a:r>
                  <a:r>
                    <a:rPr lang="en-US" sz="700" dirty="0" err="1"/>
                    <a:t>www.antweb.org</a:t>
                  </a:r>
                  <a:r>
                    <a:rPr lang="en-US" sz="700" dirty="0"/>
                    <a:t>. Accessed 31 January 2018</a:t>
                  </a:r>
                </a:p>
              </p:txBody>
            </p:sp>
          </p:grpSp>
        </p:grpSp>
        <p:pic>
          <p:nvPicPr>
            <p:cNvPr id="11271" name="Picture 7" descr="https://www.antweb.org/images/casent0173986/casent0173986_p_1_high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7809" y="611265"/>
              <a:ext cx="1124920" cy="901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2464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89"/>
    </mc:Choice>
    <mc:Fallback xmlns="">
      <p:transition spd="slow" advTm="76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Image </a:t>
            </a:r>
            <a:r>
              <a:rPr lang="nl-NL" err="1"/>
              <a:t>dimensions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96DC96-4B37-DC4D-9EC7-11A6BBC5D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72" y="1200150"/>
            <a:ext cx="554365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0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03"/>
    </mc:Choice>
    <mc:Fallback xmlns="">
      <p:transition spd="slow" advTm="2850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File </a:t>
            </a:r>
            <a:r>
              <a:rPr lang="nl-NL" dirty="0" err="1"/>
              <a:t>size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E798836-9E59-3348-BE17-9C976EE0D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72" y="1200150"/>
            <a:ext cx="554365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7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45"/>
    </mc:Choice>
    <mc:Fallback xmlns="">
      <p:transition spd="slow" advTm="2514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D79450-3D47-744D-85C8-86EA1DAC6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Potential NNs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ResNet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GB" sz="7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700" i="1" dirty="0"/>
              <a:t>	He, </a:t>
            </a:r>
            <a:r>
              <a:rPr lang="en-GB" sz="700" i="1" dirty="0" err="1"/>
              <a:t>K.et</a:t>
            </a:r>
            <a:r>
              <a:rPr lang="en-GB" sz="700" i="1" dirty="0"/>
              <a:t> al. 2016 arXiv:1603.05027 </a:t>
            </a:r>
            <a:endParaRPr lang="en-US" sz="700" i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Inception v.4 </a:t>
            </a:r>
          </a:p>
          <a:p>
            <a:pPr marL="0" indent="0">
              <a:buNone/>
            </a:pPr>
            <a:r>
              <a:rPr lang="en-GB" sz="800" i="1" dirty="0"/>
              <a:t>	</a:t>
            </a:r>
            <a:r>
              <a:rPr lang="en-GB" sz="800" i="1" dirty="0" err="1"/>
              <a:t>Szegedy</a:t>
            </a:r>
            <a:r>
              <a:rPr lang="en-GB" sz="800" i="1" dirty="0"/>
              <a:t>, </a:t>
            </a:r>
            <a:r>
              <a:rPr lang="en-GB" sz="800" i="1" dirty="0" err="1"/>
              <a:t>C.et</a:t>
            </a:r>
            <a:r>
              <a:rPr lang="en-GB" sz="800" i="1" dirty="0"/>
              <a:t> al 2016 arXiv:1602.07261</a:t>
            </a:r>
            <a:endParaRPr lang="en-US" sz="800" i="1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Xception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800" i="1" dirty="0"/>
              <a:t>	</a:t>
            </a:r>
            <a:r>
              <a:rPr lang="en-GB" sz="800" i="1" dirty="0" err="1"/>
              <a:t>Chollet</a:t>
            </a:r>
            <a:r>
              <a:rPr lang="en-GB" sz="800" i="1" dirty="0"/>
              <a:t>, F. 2017 </a:t>
            </a:r>
            <a:r>
              <a:rPr lang="en-GB" sz="800" i="1" dirty="0" err="1"/>
              <a:t>arXiv</a:t>
            </a:r>
            <a:r>
              <a:rPr lang="en-GB" sz="800" i="1" dirty="0"/>
              <a:t> 1610.02357</a:t>
            </a:r>
          </a:p>
          <a:p>
            <a:r>
              <a:rPr lang="en-US" dirty="0" err="1">
                <a:solidFill>
                  <a:schemeClr val="bg1"/>
                </a:solidFill>
              </a:rPr>
              <a:t>DenseNet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GB" sz="800" i="1" dirty="0"/>
              <a:t>	Huang, </a:t>
            </a:r>
            <a:r>
              <a:rPr lang="en-GB" sz="800" i="1" dirty="0" err="1"/>
              <a:t>G.et</a:t>
            </a:r>
            <a:r>
              <a:rPr lang="en-GB" sz="800" i="1" dirty="0"/>
              <a:t> al. 2016 </a:t>
            </a:r>
            <a:r>
              <a:rPr lang="en-GB" sz="800" i="1" dirty="0" err="1"/>
              <a:t>arXiv</a:t>
            </a:r>
            <a:r>
              <a:rPr lang="en-GB" sz="800" i="1" dirty="0"/>
              <a:t> 1603.09382v3</a:t>
            </a:r>
            <a:endParaRPr lang="en-US" sz="800" i="1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283AFE-9101-D34C-8F43-16CF8AE878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Designing a NN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7FFF3FD-1550-4C49-9455-54852CE67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376446" cy="29634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 </a:t>
            </a:r>
          </a:p>
          <a:p>
            <a:r>
              <a:rPr lang="en-US" dirty="0"/>
              <a:t>Keras</a:t>
            </a:r>
          </a:p>
          <a:p>
            <a:pPr marL="0" indent="0">
              <a:buNone/>
            </a:pPr>
            <a:r>
              <a:rPr lang="en-US" sz="700" i="1" dirty="0"/>
              <a:t>	https://</a:t>
            </a:r>
            <a:r>
              <a:rPr lang="en-US" sz="700" i="1" dirty="0" err="1"/>
              <a:t>github.com</a:t>
            </a:r>
            <a:r>
              <a:rPr lang="en-US" sz="700" i="1" dirty="0"/>
              <a:t>/</a:t>
            </a:r>
            <a:r>
              <a:rPr lang="en-US" sz="700" i="1" dirty="0" err="1"/>
              <a:t>fchollet</a:t>
            </a:r>
            <a:r>
              <a:rPr lang="en-US" sz="700" i="1" dirty="0"/>
              <a:t>/</a:t>
            </a:r>
            <a:r>
              <a:rPr lang="en-US" sz="700" i="1" dirty="0" err="1"/>
              <a:t>keras</a:t>
            </a:r>
            <a:endParaRPr lang="en-US" sz="700" i="1" dirty="0"/>
          </a:p>
          <a:p>
            <a:r>
              <a:rPr lang="en-US" dirty="0"/>
              <a:t>Algorithms</a:t>
            </a:r>
          </a:p>
          <a:p>
            <a:pPr lvl="1"/>
            <a:r>
              <a:rPr lang="en-US" dirty="0"/>
              <a:t>Dropout </a:t>
            </a:r>
          </a:p>
          <a:p>
            <a:pPr marL="457200" lvl="1" indent="0">
              <a:buNone/>
            </a:pPr>
            <a:r>
              <a:rPr lang="en-US" sz="800" i="1" dirty="0"/>
              <a:t>	</a:t>
            </a:r>
            <a:r>
              <a:rPr lang="en-GB" sz="800" i="1" dirty="0"/>
              <a:t>Srivastava, </a:t>
            </a:r>
            <a:r>
              <a:rPr lang="en-GB" sz="800" i="1" dirty="0" err="1"/>
              <a:t>N.et</a:t>
            </a:r>
            <a:r>
              <a:rPr lang="en-GB" sz="800" i="1" dirty="0"/>
              <a:t> al. Journal of Machine Learning Research15, 1929–1958 (2014)</a:t>
            </a:r>
            <a:endParaRPr lang="en-US" sz="800" i="1" dirty="0"/>
          </a:p>
          <a:p>
            <a:pPr lvl="1"/>
            <a:r>
              <a:rPr lang="en-US" dirty="0"/>
              <a:t>NADAM </a:t>
            </a:r>
            <a:endParaRPr lang="en-GB" sz="600" b="1" dirty="0"/>
          </a:p>
          <a:p>
            <a:pPr marL="457200" lvl="1" indent="0">
              <a:buNone/>
            </a:pPr>
            <a:r>
              <a:rPr lang="en-GB" sz="600" b="1" i="1" dirty="0"/>
              <a:t>	</a:t>
            </a:r>
            <a:r>
              <a:rPr lang="en-GB" sz="800" i="1" dirty="0" err="1"/>
              <a:t>Dozat</a:t>
            </a:r>
            <a:r>
              <a:rPr lang="en-GB" sz="800" i="1" dirty="0"/>
              <a:t>, T. ICLR Workshop (2016)</a:t>
            </a:r>
          </a:p>
          <a:p>
            <a:pPr lvl="1"/>
            <a:r>
              <a:rPr lang="en-US" dirty="0"/>
              <a:t>Batch Normalization</a:t>
            </a:r>
          </a:p>
          <a:p>
            <a:pPr marL="57150" indent="0">
              <a:buNone/>
            </a:pPr>
            <a:r>
              <a:rPr lang="en-GB" sz="800" i="1" dirty="0"/>
              <a:t>	</a:t>
            </a:r>
            <a:r>
              <a:rPr lang="en-GB" sz="800" i="1" dirty="0" err="1"/>
              <a:t>Ioffe</a:t>
            </a:r>
            <a:r>
              <a:rPr lang="en-GB" sz="800" i="1" dirty="0"/>
              <a:t>, </a:t>
            </a:r>
            <a:r>
              <a:rPr lang="en-GB" sz="800" i="1" dirty="0" err="1"/>
              <a:t>S.et</a:t>
            </a:r>
            <a:r>
              <a:rPr lang="en-GB" sz="800" i="1" dirty="0"/>
              <a:t> al. 2015 arXiv:1502.03167v3</a:t>
            </a:r>
            <a:endParaRPr lang="en-US" sz="800" i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19772F-2B8E-F443-B48E-93FFFF9550C5}"/>
              </a:ext>
            </a:extLst>
          </p:cNvPr>
          <p:cNvGrpSpPr/>
          <p:nvPr/>
        </p:nvGrpSpPr>
        <p:grpSpPr>
          <a:xfrm>
            <a:off x="0" y="2451666"/>
            <a:ext cx="9144000" cy="2691581"/>
            <a:chOff x="0" y="2451666"/>
            <a:chExt cx="9144000" cy="269158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4804589-BD74-374B-A087-F2D86BEF58AA}"/>
                </a:ext>
              </a:extLst>
            </p:cNvPr>
            <p:cNvGrpSpPr/>
            <p:nvPr/>
          </p:nvGrpSpPr>
          <p:grpSpPr>
            <a:xfrm>
              <a:off x="0" y="2451666"/>
              <a:ext cx="9144000" cy="2691581"/>
              <a:chOff x="0" y="1225959"/>
              <a:chExt cx="9144000" cy="269158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C269A21-564B-0D47-A92F-FEBDEA30C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225959"/>
                <a:ext cx="9144000" cy="2691581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9EBD6FC-D4D8-EF4A-9E56-709BAAED59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7366" t="66317"/>
              <a:stretch/>
            </p:blipFill>
            <p:spPr>
              <a:xfrm>
                <a:off x="7517136" y="2747155"/>
                <a:ext cx="1565600" cy="1170385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BDAC44-B191-9D4E-B3EB-533D484C1960}"/>
                </a:ext>
              </a:extLst>
            </p:cNvPr>
            <p:cNvSpPr/>
            <p:nvPr/>
          </p:nvSpPr>
          <p:spPr>
            <a:xfrm>
              <a:off x="3679" y="4937489"/>
              <a:ext cx="4572000" cy="2000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700" dirty="0"/>
                <a:t>http://</a:t>
              </a:r>
              <a:r>
                <a:rPr lang="en-US" sz="700" dirty="0" err="1"/>
                <a:t>joelouismarino.github.io</a:t>
              </a:r>
              <a:r>
                <a:rPr lang="en-US" sz="700" dirty="0"/>
                <a:t>/images/</a:t>
              </a:r>
              <a:r>
                <a:rPr lang="en-US" sz="700" dirty="0" err="1"/>
                <a:t>blog_images</a:t>
              </a:r>
              <a:r>
                <a:rPr lang="en-US" sz="700" dirty="0"/>
                <a:t>/</a:t>
              </a:r>
              <a:r>
                <a:rPr lang="en-US" sz="700" dirty="0" err="1"/>
                <a:t>blog_googlenet_keras</a:t>
              </a:r>
              <a:r>
                <a:rPr lang="en-US" sz="700" dirty="0"/>
                <a:t>/</a:t>
              </a:r>
              <a:r>
                <a:rPr lang="en-US" sz="700" dirty="0" err="1"/>
                <a:t>googlenet_diagram.png</a:t>
              </a:r>
              <a:endParaRPr lang="en-US" sz="7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1958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535"/>
    </mc:Choice>
    <mc:Fallback xmlns="">
      <p:transition spd="slow" advTm="162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Testing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2CC95D9-BC91-CC43-894D-A49D60B1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5 accuracy</a:t>
            </a:r>
          </a:p>
          <a:p>
            <a:r>
              <a:rPr lang="en-US" dirty="0"/>
              <a:t>Top 1 accuracy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D6694C-51E6-4A44-8C39-942CE3413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2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37"/>
    </mc:Choice>
    <mc:Fallback xmlns="">
      <p:transition spd="slow" advTm="24637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JL-RECHTS 25"/>
          <p:cNvSpPr/>
          <p:nvPr/>
        </p:nvSpPr>
        <p:spPr>
          <a:xfrm>
            <a:off x="521056" y="2472628"/>
            <a:ext cx="8100000" cy="1800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Timeline</a:t>
            </a:r>
            <a:endParaRPr lang="en-US"/>
          </a:p>
        </p:txBody>
      </p:sp>
      <p:sp>
        <p:nvSpPr>
          <p:cNvPr id="22" name="Python Learning"/>
          <p:cNvSpPr/>
          <p:nvPr/>
        </p:nvSpPr>
        <p:spPr>
          <a:xfrm>
            <a:off x="521056" y="1752628"/>
            <a:ext cx="1620000" cy="162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eep learning orientation"/>
          <p:cNvSpPr/>
          <p:nvPr/>
        </p:nvSpPr>
        <p:spPr>
          <a:xfrm>
            <a:off x="875437" y="1947798"/>
            <a:ext cx="1260000" cy="126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ep 27"/>
          <p:cNvGrpSpPr/>
          <p:nvPr/>
        </p:nvGrpSpPr>
        <p:grpSpPr>
          <a:xfrm>
            <a:off x="1589818" y="2220605"/>
            <a:ext cx="545619" cy="684046"/>
            <a:chOff x="1595437" y="2210982"/>
            <a:chExt cx="545619" cy="684046"/>
          </a:xfrm>
        </p:grpSpPr>
        <p:sp>
          <p:nvSpPr>
            <p:cNvPr id="9" name="Database Creation"/>
            <p:cNvSpPr/>
            <p:nvPr/>
          </p:nvSpPr>
          <p:spPr>
            <a:xfrm>
              <a:off x="1601056" y="2355028"/>
              <a:ext cx="540000" cy="5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Network Building"/>
            <p:cNvSpPr/>
            <p:nvPr/>
          </p:nvSpPr>
          <p:spPr>
            <a:xfrm>
              <a:off x="1595437" y="2210982"/>
              <a:ext cx="540000" cy="5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vacation placeholder"/>
          <p:cNvSpPr/>
          <p:nvPr/>
        </p:nvSpPr>
        <p:spPr>
          <a:xfrm>
            <a:off x="2135437" y="2022628"/>
            <a:ext cx="1080000" cy="108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Network building 2"/>
          <p:cNvSpPr/>
          <p:nvPr/>
        </p:nvSpPr>
        <p:spPr>
          <a:xfrm>
            <a:off x="3215437" y="1609702"/>
            <a:ext cx="1800000" cy="180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ep 28"/>
          <p:cNvGrpSpPr/>
          <p:nvPr/>
        </p:nvGrpSpPr>
        <p:grpSpPr>
          <a:xfrm>
            <a:off x="3214105" y="1761935"/>
            <a:ext cx="1441332" cy="1591479"/>
            <a:chOff x="3214105" y="1761935"/>
            <a:chExt cx="1441332" cy="1591479"/>
          </a:xfrm>
        </p:grpSpPr>
        <p:sp>
          <p:nvSpPr>
            <p:cNvPr id="13" name="Database creation 2"/>
            <p:cNvSpPr/>
            <p:nvPr/>
          </p:nvSpPr>
          <p:spPr>
            <a:xfrm>
              <a:off x="3214105" y="1761935"/>
              <a:ext cx="1440000" cy="14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eep learning orientation 2"/>
            <p:cNvSpPr/>
            <p:nvPr/>
          </p:nvSpPr>
          <p:spPr>
            <a:xfrm>
              <a:off x="3215437" y="1913414"/>
              <a:ext cx="1440000" cy="14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roposal Writing"/>
          <p:cNvSpPr/>
          <p:nvPr/>
        </p:nvSpPr>
        <p:spPr>
          <a:xfrm>
            <a:off x="3215437" y="2202628"/>
            <a:ext cx="720000" cy="72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ython learning 2"/>
          <p:cNvSpPr/>
          <p:nvPr/>
        </p:nvSpPr>
        <p:spPr>
          <a:xfrm>
            <a:off x="3214105" y="2382628"/>
            <a:ext cx="360000" cy="36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eating proposal presentation"/>
          <p:cNvSpPr/>
          <p:nvPr/>
        </p:nvSpPr>
        <p:spPr>
          <a:xfrm>
            <a:off x="3755437" y="2472628"/>
            <a:ext cx="180000" cy="18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Network training and validation"/>
          <p:cNvSpPr/>
          <p:nvPr/>
        </p:nvSpPr>
        <p:spPr>
          <a:xfrm>
            <a:off x="4655437" y="1842628"/>
            <a:ext cx="1440000" cy="144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network testing and optimization"/>
          <p:cNvSpPr/>
          <p:nvPr/>
        </p:nvSpPr>
        <p:spPr>
          <a:xfrm>
            <a:off x="5915437" y="1842628"/>
            <a:ext cx="1440000" cy="144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ticle writing"/>
          <p:cNvSpPr/>
          <p:nvPr/>
        </p:nvSpPr>
        <p:spPr>
          <a:xfrm>
            <a:off x="6821056" y="1662628"/>
            <a:ext cx="1800000" cy="180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aking presentation"/>
          <p:cNvSpPr/>
          <p:nvPr/>
        </p:nvSpPr>
        <p:spPr>
          <a:xfrm>
            <a:off x="7003024" y="2307798"/>
            <a:ext cx="540000" cy="54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4-puntige ster 30"/>
          <p:cNvSpPr/>
          <p:nvPr/>
        </p:nvSpPr>
        <p:spPr>
          <a:xfrm>
            <a:off x="3701349" y="2329872"/>
            <a:ext cx="465511" cy="465511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4-puntige ster 31"/>
          <p:cNvSpPr/>
          <p:nvPr/>
        </p:nvSpPr>
        <p:spPr>
          <a:xfrm>
            <a:off x="8388300" y="2315264"/>
            <a:ext cx="465511" cy="465511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3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 animBg="1"/>
      <p:bldP spid="4" grpId="0" animBg="1"/>
      <p:bldP spid="12" grpId="0" animBg="1"/>
      <p:bldP spid="14" grpId="0" animBg="1"/>
      <p:bldP spid="5" grpId="0" animBg="1"/>
      <p:bldP spid="17" grpId="0" animBg="1"/>
      <p:bldP spid="8" grpId="0" animBg="1"/>
      <p:bldP spid="11" grpId="0" animBg="1"/>
      <p:bldP spid="19" grpId="0" animBg="1"/>
      <p:bldP spid="20" grpId="0" animBg="1"/>
      <p:bldP spid="18" grpId="0" animBg="1"/>
      <p:bldP spid="31" grpId="0" animBg="1"/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Timeline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F5BCF0-E240-2B42-9CDE-6B7203DC177B}"/>
              </a:ext>
            </a:extLst>
          </p:cNvPr>
          <p:cNvGrpSpPr/>
          <p:nvPr/>
        </p:nvGrpSpPr>
        <p:grpSpPr>
          <a:xfrm>
            <a:off x="0" y="1170814"/>
            <a:ext cx="9170756" cy="2964264"/>
            <a:chOff x="-26756" y="1089618"/>
            <a:chExt cx="9170756" cy="29642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A9E46A-7CFA-8B41-B6E0-33E5EDA49A5B}"/>
                </a:ext>
              </a:extLst>
            </p:cNvPr>
            <p:cNvSpPr/>
            <p:nvPr/>
          </p:nvSpPr>
          <p:spPr>
            <a:xfrm>
              <a:off x="-26756" y="1089618"/>
              <a:ext cx="9170756" cy="2964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55FC5F-EA8D-FD40-96E2-16FB560BD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89618"/>
              <a:ext cx="9144000" cy="2964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55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3"/>
    </mc:Choice>
    <mc:Fallback xmlns="">
      <p:transition spd="slow" advTm="4903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 </a:t>
            </a:r>
            <a:r>
              <a:rPr lang="nl-NL" err="1"/>
              <a:t>for</a:t>
            </a:r>
            <a:r>
              <a:rPr lang="nl-NL"/>
              <a:t> </a:t>
            </a:r>
            <a:r>
              <a:rPr lang="nl-NL" err="1"/>
              <a:t>your</a:t>
            </a:r>
            <a:r>
              <a:rPr lang="nl-NL"/>
              <a:t> attention!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3424" y="1067754"/>
            <a:ext cx="3186784" cy="102297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nl-NL" sz="2400" dirty="0" err="1"/>
              <a:t>marijn.boer@naturalis.nl</a:t>
            </a:r>
            <a:endParaRPr lang="nl-NL" sz="2400" dirty="0"/>
          </a:p>
          <a:p>
            <a:pPr marL="0" indent="0">
              <a:buNone/>
            </a:pPr>
            <a:r>
              <a:rPr lang="nl-NL" sz="2400" dirty="0"/>
              <a:t>---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9901D3-9383-794D-AC14-69FAD9E48940}"/>
              </a:ext>
            </a:extLst>
          </p:cNvPr>
          <p:cNvSpPr/>
          <p:nvPr/>
        </p:nvSpPr>
        <p:spPr>
          <a:xfrm>
            <a:off x="543424" y="1910342"/>
            <a:ext cx="29995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https://</a:t>
            </a:r>
            <a:r>
              <a:rPr lang="en-US" sz="1400" i="1" dirty="0" err="1">
                <a:solidFill>
                  <a:schemeClr val="bg1"/>
                </a:solidFill>
              </a:rPr>
              <a:t>github.com</a:t>
            </a:r>
            <a:r>
              <a:rPr lang="en-US" sz="1400" i="1" dirty="0">
                <a:solidFill>
                  <a:schemeClr val="bg1"/>
                </a:solidFill>
              </a:rPr>
              <a:t>/naturalis/</a:t>
            </a:r>
            <a:r>
              <a:rPr lang="en-US" sz="1400" i="1" dirty="0" err="1">
                <a:solidFill>
                  <a:schemeClr val="bg1"/>
                </a:solidFill>
              </a:rPr>
              <a:t>FormicID</a:t>
            </a:r>
            <a:endParaRPr lang="en-US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00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33"/>
    </mc:Choice>
    <mc:Fallback xmlns="">
      <p:transition spd="slow" advTm="973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Important to know the species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Insight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Conservation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Ecosystems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Biodiversity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91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83"/>
    </mc:Choice>
    <mc:Fallback xmlns="">
      <p:transition spd="slow" advTm="5228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 descr="https://ars.els-cdn.com/content/image/1-s2.0-S0950705112000822-gr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9950">
            <a:off x="293448" y="2656306"/>
            <a:ext cx="270579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Computer vision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  <a:p>
            <a:pPr lvl="1"/>
            <a:r>
              <a:rPr lang="en-US"/>
              <a:t>Learns on introduced features</a:t>
            </a:r>
          </a:p>
          <a:p>
            <a:pPr lvl="1"/>
            <a:endParaRPr lang="en-US"/>
          </a:p>
        </p:txBody>
      </p:sp>
      <p:sp>
        <p:nvSpPr>
          <p:cNvPr id="4" name="Tekstvak 3"/>
          <p:cNvSpPr txBox="1"/>
          <p:nvPr/>
        </p:nvSpPr>
        <p:spPr>
          <a:xfrm>
            <a:off x="0" y="4512558"/>
            <a:ext cx="25174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/>
              <a:t>Gerard, M. </a:t>
            </a:r>
            <a:r>
              <a:rPr lang="en-US" sz="700" i="1"/>
              <a:t>et al.</a:t>
            </a:r>
            <a:r>
              <a:rPr lang="en-US" sz="700"/>
              <a:t> </a:t>
            </a:r>
            <a:r>
              <a:rPr lang="en-US" sz="700" i="1" err="1"/>
              <a:t>Apidologie</a:t>
            </a:r>
            <a:r>
              <a:rPr lang="en-US" sz="700"/>
              <a:t> 46, 644–653 (2015) </a:t>
            </a:r>
            <a:endParaRPr lang="en-US" sz="700" b="1"/>
          </a:p>
          <a:p>
            <a:r>
              <a:rPr lang="en-US" sz="700"/>
              <a:t>Watson, A. T. </a:t>
            </a:r>
            <a:r>
              <a:rPr lang="en-US" sz="700" i="1"/>
              <a:t>et al.</a:t>
            </a:r>
            <a:r>
              <a:rPr lang="en-US" sz="700"/>
              <a:t> </a:t>
            </a:r>
            <a:r>
              <a:rPr lang="en-US" sz="700" i="1"/>
              <a:t>Syst. </a:t>
            </a:r>
            <a:r>
              <a:rPr lang="en-US" sz="700" i="1" err="1"/>
              <a:t>Biodivers</a:t>
            </a:r>
            <a:r>
              <a:rPr lang="en-US" sz="700" i="1"/>
              <a:t>.</a:t>
            </a:r>
            <a:r>
              <a:rPr lang="en-US" sz="700"/>
              <a:t> 1, 287–300 (2004) </a:t>
            </a:r>
            <a:endParaRPr lang="en-US" sz="700" b="1"/>
          </a:p>
          <a:p>
            <a:r>
              <a:rPr lang="en-US" sz="700"/>
              <a:t>Kumar, N. </a:t>
            </a:r>
            <a:r>
              <a:rPr lang="en-US" sz="700" i="1"/>
              <a:t>et al.</a:t>
            </a:r>
            <a:r>
              <a:rPr lang="en-US" sz="700"/>
              <a:t> in </a:t>
            </a:r>
            <a:r>
              <a:rPr lang="en-US" sz="700" i="1"/>
              <a:t>Computer Vision – ECCV 2012</a:t>
            </a:r>
            <a:r>
              <a:rPr lang="en-US" sz="700"/>
              <a:t> 502–516 (2012)</a:t>
            </a:r>
          </a:p>
          <a:p>
            <a:r>
              <a:rPr lang="en-US" sz="700"/>
              <a:t>Kang, S.-H. </a:t>
            </a:r>
            <a:r>
              <a:rPr lang="en-US" sz="700" i="1"/>
              <a:t>et al.</a:t>
            </a:r>
            <a:r>
              <a:rPr lang="en-US" sz="700"/>
              <a:t> </a:t>
            </a:r>
            <a:r>
              <a:rPr lang="en-US" sz="700" i="1"/>
              <a:t>J. Asia. Pac. </a:t>
            </a:r>
            <a:r>
              <a:rPr lang="en-US" sz="700" i="1" err="1"/>
              <a:t>Entomol</a:t>
            </a:r>
            <a:r>
              <a:rPr lang="en-US" sz="700" i="1"/>
              <a:t>.</a:t>
            </a:r>
            <a:r>
              <a:rPr lang="en-US" sz="700"/>
              <a:t> 15, 431–435 (2012) </a:t>
            </a:r>
            <a:endParaRPr lang="en-US" sz="700" b="1"/>
          </a:p>
          <a:p>
            <a:r>
              <a:rPr lang="en-US" sz="700"/>
              <a:t>Wang, J. </a:t>
            </a:r>
            <a:r>
              <a:rPr lang="en-US" sz="700" i="1"/>
              <a:t>et al.</a:t>
            </a:r>
            <a:r>
              <a:rPr lang="en-US" sz="700"/>
              <a:t> </a:t>
            </a:r>
            <a:r>
              <a:rPr lang="en-US" sz="700" i="1"/>
              <a:t>Knowledge-Based Syst.</a:t>
            </a:r>
            <a:r>
              <a:rPr lang="en-US" sz="700"/>
              <a:t> 33, 102–110 (2012)</a:t>
            </a:r>
          </a:p>
        </p:txBody>
      </p:sp>
      <p:pic>
        <p:nvPicPr>
          <p:cNvPr id="12294" name="Picture 6" descr="https://ars.els-cdn.com/content/image/1-s2.0-S1226861512000374-fx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2297">
            <a:off x="2569413" y="2308253"/>
            <a:ext cx="1728104" cy="132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35747">
            <a:off x="4186041" y="2476528"/>
            <a:ext cx="2384222" cy="1765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02575">
            <a:off x="6300312" y="1769128"/>
            <a:ext cx="1098901" cy="146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https://static-content.springer.com/image/art%3A10.1007%2Fs13592-015-0352-3/MediaObjects/13592_2015_352_Fig1_HTML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4631">
            <a:off x="5295880" y="596714"/>
            <a:ext cx="2917536" cy="12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956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55"/>
    </mc:Choice>
    <mc:Fallback xmlns="">
      <p:transition spd="slow" advTm="38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ED3CD-F704-9244-BE07-2C557087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A22B4-A756-A241-AD0B-5626F4090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CD990-FFC7-014E-9434-7E0C96A9A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" y="0"/>
            <a:ext cx="9139487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EECE08-2ABF-6E43-89D8-B52BB59EE501}"/>
              </a:ext>
            </a:extLst>
          </p:cNvPr>
          <p:cNvSpPr/>
          <p:nvPr/>
        </p:nvSpPr>
        <p:spPr>
          <a:xfrm>
            <a:off x="5534048" y="1609702"/>
            <a:ext cx="236194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blogs.nvidia.com</a:t>
            </a:r>
            <a:r>
              <a:rPr lang="en-US" sz="700" dirty="0"/>
              <a:t>/blog/2016/06/29/deep-learning-6/</a:t>
            </a:r>
          </a:p>
        </p:txBody>
      </p:sp>
    </p:spTree>
    <p:extLst>
      <p:ext uri="{BB962C8B-B14F-4D97-AF65-F5344CB8AC3E}">
        <p14:creationId xmlns:p14="http://schemas.microsoft.com/office/powerpoint/2010/main" val="250112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32"/>
    </mc:Choice>
    <mc:Fallback xmlns="">
      <p:transition spd="slow" advTm="2693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Deep</a:t>
            </a:r>
            <a:r>
              <a:rPr lang="nl-NL"/>
              <a:t> </a:t>
            </a:r>
            <a:r>
              <a:rPr lang="nl-NL" err="1"/>
              <a:t>learning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More </a:t>
            </a:r>
            <a:r>
              <a:rPr lang="nl-NL" err="1"/>
              <a:t>promising</a:t>
            </a:r>
            <a:endParaRPr lang="nl-NL"/>
          </a:p>
          <a:p>
            <a:r>
              <a:rPr lang="nl-NL" err="1"/>
              <a:t>Higher</a:t>
            </a:r>
            <a:r>
              <a:rPr lang="nl-NL"/>
              <a:t> </a:t>
            </a:r>
            <a:r>
              <a:rPr lang="nl-NL" err="1"/>
              <a:t>accuracy</a:t>
            </a:r>
            <a:endParaRPr lang="nl-NL"/>
          </a:p>
          <a:p>
            <a:r>
              <a:rPr lang="nl-NL"/>
              <a:t>Feature </a:t>
            </a:r>
            <a:r>
              <a:rPr lang="nl-NL" err="1"/>
              <a:t>learning</a:t>
            </a:r>
            <a:endParaRPr lang="nl-NL"/>
          </a:p>
        </p:txBody>
      </p:sp>
      <p:grpSp>
        <p:nvGrpSpPr>
          <p:cNvPr id="24" name="Groep 23"/>
          <p:cNvGrpSpPr/>
          <p:nvPr/>
        </p:nvGrpSpPr>
        <p:grpSpPr>
          <a:xfrm>
            <a:off x="1694110" y="1369190"/>
            <a:ext cx="5734062" cy="3617162"/>
            <a:chOff x="1694110" y="1369190"/>
            <a:chExt cx="5734062" cy="3617162"/>
          </a:xfrm>
        </p:grpSpPr>
        <p:pic>
          <p:nvPicPr>
            <p:cNvPr id="11269" name="Picture 5" descr="http://www.opennn.net/images/deep_neural_network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4110" y="1369190"/>
              <a:ext cx="5734062" cy="3105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kstvak 3"/>
            <p:cNvSpPr txBox="1"/>
            <p:nvPr/>
          </p:nvSpPr>
          <p:spPr>
            <a:xfrm>
              <a:off x="2994278" y="4786297"/>
              <a:ext cx="31337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/>
                <a:t>http://www.opennn.net/images/dep_neural_network.png</a:t>
              </a:r>
            </a:p>
          </p:txBody>
        </p:sp>
      </p:grpSp>
      <p:grpSp>
        <p:nvGrpSpPr>
          <p:cNvPr id="23" name="Doos"/>
          <p:cNvGrpSpPr/>
          <p:nvPr/>
        </p:nvGrpSpPr>
        <p:grpSpPr>
          <a:xfrm>
            <a:off x="2817429" y="1116133"/>
            <a:ext cx="3487424" cy="3487424"/>
            <a:chOff x="2817429" y="1116133"/>
            <a:chExt cx="3487424" cy="3487424"/>
          </a:xfrm>
        </p:grpSpPr>
        <p:sp>
          <p:nvSpPr>
            <p:cNvPr id="5" name="Kubus 4"/>
            <p:cNvSpPr/>
            <p:nvPr/>
          </p:nvSpPr>
          <p:spPr>
            <a:xfrm>
              <a:off x="2817429" y="1116133"/>
              <a:ext cx="3487424" cy="3487424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ctieknop: Help 5">
              <a:hlinkClick r:id="" action="ppaction://noaction" highlightClick="1"/>
            </p:cNvPr>
            <p:cNvSpPr/>
            <p:nvPr/>
          </p:nvSpPr>
          <p:spPr>
            <a:xfrm>
              <a:off x="3068801" y="2271110"/>
              <a:ext cx="2104480" cy="2104480"/>
            </a:xfrm>
            <a:prstGeom prst="actionButtonHelp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Rechte verbindingslijn 16"/>
            <p:cNvCxnSpPr/>
            <p:nvPr/>
          </p:nvCxnSpPr>
          <p:spPr>
            <a:xfrm>
              <a:off x="3703479" y="1116133"/>
              <a:ext cx="0" cy="86506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15" name="Deksel"/>
          <p:cNvGrpSpPr/>
          <p:nvPr/>
        </p:nvGrpSpPr>
        <p:grpSpPr>
          <a:xfrm>
            <a:off x="2742975" y="957306"/>
            <a:ext cx="3596866" cy="1245225"/>
            <a:chOff x="2527648" y="1148184"/>
            <a:chExt cx="3967291" cy="1373465"/>
          </a:xfrm>
        </p:grpSpPr>
        <p:sp>
          <p:nvSpPr>
            <p:cNvPr id="10" name="Parallellogram 9"/>
            <p:cNvSpPr/>
            <p:nvPr/>
          </p:nvSpPr>
          <p:spPr>
            <a:xfrm>
              <a:off x="2527648" y="1148184"/>
              <a:ext cx="3967290" cy="934615"/>
            </a:xfrm>
            <a:prstGeom prst="parallelogram">
              <a:avLst>
                <a:gd name="adj" fmla="val 99437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hoek 10"/>
            <p:cNvSpPr/>
            <p:nvPr/>
          </p:nvSpPr>
          <p:spPr>
            <a:xfrm>
              <a:off x="2527648" y="2082802"/>
              <a:ext cx="3032262" cy="43884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logram 13"/>
            <p:cNvSpPr/>
            <p:nvPr/>
          </p:nvSpPr>
          <p:spPr>
            <a:xfrm rot="16200000" flipH="1">
              <a:off x="5340695" y="1367403"/>
              <a:ext cx="1373462" cy="935026"/>
            </a:xfrm>
            <a:prstGeom prst="parallelogram">
              <a:avLst>
                <a:gd name="adj" fmla="val 100236"/>
              </a:avLst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3573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139"/>
    </mc:Choice>
    <mc:Fallback xmlns="">
      <p:transition spd="slow" advTm="90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19753E-6 L 0.00313 0.8222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4111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23457E-6 L -1.38889E-6 -0.6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1" y="936593"/>
            <a:ext cx="9144000" cy="4206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Convolutional</a:t>
            </a:r>
            <a:r>
              <a:rPr lang="nl-NL"/>
              <a:t> </a:t>
            </a:r>
            <a:r>
              <a:rPr lang="nl-NL" err="1"/>
              <a:t>neural</a:t>
            </a:r>
            <a:r>
              <a:rPr lang="nl-NL"/>
              <a:t> </a:t>
            </a:r>
            <a:r>
              <a:rPr lang="nl-NL" err="1"/>
              <a:t>network</a:t>
            </a:r>
            <a:r>
              <a:rPr lang="nl-NL"/>
              <a:t> </a:t>
            </a:r>
            <a:endParaRPr lang="en-US"/>
          </a:p>
        </p:txBody>
      </p:sp>
      <p:sp>
        <p:nvSpPr>
          <p:cNvPr id="7" name="AutoShape 2" descr="https://nrupatunga.github.io/assets/fcn-seg/cn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3" name="Picture 5" descr="http://cfile6.uf.tistory.com/image/274393455891F1C625B98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985" y="945525"/>
            <a:ext cx="6640031" cy="419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188DE96-830D-5249-82AD-DC4453EA8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05" y="1038539"/>
            <a:ext cx="2981371" cy="2133458"/>
          </a:xfrm>
        </p:spPr>
      </p:pic>
      <p:graphicFrame>
        <p:nvGraphicFramePr>
          <p:cNvPr id="9" name="Tabe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323810"/>
              </p:ext>
            </p:extLst>
          </p:nvPr>
        </p:nvGraphicFramePr>
        <p:xfrm>
          <a:off x="5053024" y="2631879"/>
          <a:ext cx="781665" cy="6400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0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0384">
                <a:tc>
                  <a:txBody>
                    <a:bodyPr/>
                    <a:lstStyle/>
                    <a:p>
                      <a:pPr algn="ctr"/>
                      <a:r>
                        <a:rPr lang="nl-NL" sz="800" baseline="0"/>
                        <a:t> 1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0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1</a:t>
                      </a:r>
                      <a:endParaRPr 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3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0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1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0</a:t>
                      </a:r>
                      <a:endParaRPr 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3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1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0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1</a:t>
                      </a:r>
                      <a:endParaRPr 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C286FA3-B07A-D84E-A8CC-6C4508C0FE8B}"/>
              </a:ext>
            </a:extLst>
          </p:cNvPr>
          <p:cNvGrpSpPr/>
          <p:nvPr/>
        </p:nvGrpSpPr>
        <p:grpSpPr>
          <a:xfrm>
            <a:off x="1347013" y="2271110"/>
            <a:ext cx="7170996" cy="2916265"/>
            <a:chOff x="1347013" y="2271110"/>
            <a:chExt cx="7170996" cy="291626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E57603-8B84-5646-8204-F0B37A1E9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8521" y="2271110"/>
              <a:ext cx="2269488" cy="86901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82AD80D-B2A3-7C4F-B113-D4EE504DC6C8}"/>
                </a:ext>
              </a:extLst>
            </p:cNvPr>
            <p:cNvSpPr/>
            <p:nvPr/>
          </p:nvSpPr>
          <p:spPr>
            <a:xfrm>
              <a:off x="1347013" y="4987320"/>
              <a:ext cx="4572000" cy="2000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700" dirty="0"/>
                <a:t>https://</a:t>
              </a:r>
              <a:r>
                <a:rPr lang="en-US" sz="700" dirty="0" err="1"/>
                <a:t>github.com</a:t>
              </a:r>
              <a:r>
                <a:rPr lang="en-US" sz="700" dirty="0"/>
                <a:t>/</a:t>
              </a:r>
              <a:r>
                <a:rPr lang="en-US" sz="700" dirty="0" err="1"/>
                <a:t>Kulbear</a:t>
              </a:r>
              <a:r>
                <a:rPr lang="en-US" sz="700" dirty="0"/>
                <a:t>/deep-learning-</a:t>
              </a:r>
              <a:r>
                <a:rPr lang="en-US" sz="700" dirty="0" err="1"/>
                <a:t>nano</a:t>
              </a:r>
              <a:r>
                <a:rPr lang="en-US" sz="700" dirty="0"/>
                <a:t>-foundation/wiki/ReLU-and-</a:t>
              </a:r>
              <a:r>
                <a:rPr lang="en-US" sz="700" dirty="0" err="1"/>
                <a:t>Softmax</a:t>
              </a:r>
              <a:r>
                <a:rPr lang="en-US" sz="700" dirty="0"/>
                <a:t>-Activation-Functions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B68E24C-8CFC-3848-9035-54E7960D4F5F}"/>
              </a:ext>
            </a:extLst>
          </p:cNvPr>
          <p:cNvSpPr/>
          <p:nvPr/>
        </p:nvSpPr>
        <p:spPr>
          <a:xfrm>
            <a:off x="1347013" y="4987319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codelabs.developers.google.com</a:t>
            </a:r>
            <a:r>
              <a:rPr lang="en-US" sz="700" dirty="0"/>
              <a:t>/</a:t>
            </a:r>
            <a:r>
              <a:rPr lang="en-US" sz="700" dirty="0" err="1"/>
              <a:t>codelabs</a:t>
            </a:r>
            <a:r>
              <a:rPr lang="en-US" sz="700" dirty="0"/>
              <a:t>/cloud-</a:t>
            </a:r>
            <a:r>
              <a:rPr lang="en-US" sz="700" dirty="0" err="1"/>
              <a:t>tensorflow</a:t>
            </a:r>
            <a:r>
              <a:rPr lang="en-US" sz="700" dirty="0"/>
              <a:t>-</a:t>
            </a:r>
            <a:r>
              <a:rPr lang="en-US" sz="700" dirty="0" err="1"/>
              <a:t>mnist</a:t>
            </a:r>
            <a:r>
              <a:rPr lang="en-US" sz="700" dirty="0"/>
              <a:t>/#10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393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835"/>
    </mc:Choice>
    <mc:Fallback xmlns="">
      <p:transition spd="slow" advTm="218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7">
            <a:extLst>
              <a:ext uri="{FF2B5EF4-FFF2-40B4-BE49-F238E27FC236}">
                <a16:creationId xmlns:a16="http://schemas.microsoft.com/office/drawing/2014/main" id="{A913FD53-AE40-4046-90CB-9C1FEDC1C2B9}"/>
              </a:ext>
            </a:extLst>
          </p:cNvPr>
          <p:cNvSpPr/>
          <p:nvPr/>
        </p:nvSpPr>
        <p:spPr>
          <a:xfrm>
            <a:off x="1" y="936593"/>
            <a:ext cx="9144000" cy="4206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41982-471E-D54C-8667-FEA6FB585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47345-053A-9547-95B5-5D8EB9C6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ep 11">
            <a:extLst>
              <a:ext uri="{FF2B5EF4-FFF2-40B4-BE49-F238E27FC236}">
                <a16:creationId xmlns:a16="http://schemas.microsoft.com/office/drawing/2014/main" id="{3FBD2968-A0B3-2E47-9C84-FBA3D5ECB364}"/>
              </a:ext>
            </a:extLst>
          </p:cNvPr>
          <p:cNvGrpSpPr/>
          <p:nvPr/>
        </p:nvGrpSpPr>
        <p:grpSpPr>
          <a:xfrm>
            <a:off x="172644" y="1922040"/>
            <a:ext cx="8757704" cy="3122095"/>
            <a:chOff x="172644" y="1922040"/>
            <a:chExt cx="8757704" cy="3122095"/>
          </a:xfrm>
        </p:grpSpPr>
        <p:pic>
          <p:nvPicPr>
            <p:cNvPr id="5" name="Picture 9" descr="Gerelateerde afbeelding">
              <a:extLst>
                <a:ext uri="{FF2B5EF4-FFF2-40B4-BE49-F238E27FC236}">
                  <a16:creationId xmlns:a16="http://schemas.microsoft.com/office/drawing/2014/main" id="{ECDD02D1-4706-A641-8CBC-53CE66DDB8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644" y="1922040"/>
              <a:ext cx="8757704" cy="2236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kstvak 10">
              <a:extLst>
                <a:ext uri="{FF2B5EF4-FFF2-40B4-BE49-F238E27FC236}">
                  <a16:creationId xmlns:a16="http://schemas.microsoft.com/office/drawing/2014/main" id="{740202D5-2617-5548-89F9-8B0D8FA27B6E}"/>
                </a:ext>
              </a:extLst>
            </p:cNvPr>
            <p:cNvSpPr txBox="1"/>
            <p:nvPr/>
          </p:nvSpPr>
          <p:spPr>
            <a:xfrm>
              <a:off x="2477080" y="4736358"/>
              <a:ext cx="41488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/>
                <a:t>https://nl.mathworks.com/content/mathworks/nl/en/discovery/convolutional-neural-network/_jcr_content/mainParsys/image.adapt.full.high.jpg/1508999492829.jpg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5047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DL </a:t>
            </a:r>
            <a:r>
              <a:rPr lang="nl-NL" err="1"/>
              <a:t>examples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647904" y="1200151"/>
            <a:ext cx="6038896" cy="3394472"/>
          </a:xfrm>
        </p:spPr>
        <p:txBody>
          <a:bodyPr>
            <a:normAutofit lnSpcReduction="10000"/>
          </a:bodyPr>
          <a:lstStyle/>
          <a:p>
            <a:r>
              <a:rPr lang="nl-NL" dirty="0" err="1"/>
              <a:t>Deep</a:t>
            </a:r>
            <a:r>
              <a:rPr lang="nl-NL" dirty="0"/>
              <a:t>-Fish: 98.64%</a:t>
            </a:r>
          </a:p>
          <a:p>
            <a:pPr marL="0" indent="0">
              <a:buNone/>
            </a:pPr>
            <a:r>
              <a:rPr lang="nl-NL" sz="800" dirty="0"/>
              <a:t>	</a:t>
            </a:r>
            <a:r>
              <a:rPr lang="nl-NL" sz="800" dirty="0" err="1"/>
              <a:t>Qin</a:t>
            </a:r>
            <a:r>
              <a:rPr lang="nl-NL" sz="800" dirty="0"/>
              <a:t>, H. et al. Neurocomputing 187, 49-58 (2016)</a:t>
            </a:r>
          </a:p>
          <a:p>
            <a:endParaRPr lang="nl-NL" dirty="0"/>
          </a:p>
          <a:p>
            <a:r>
              <a:rPr lang="nl-NL" dirty="0" err="1"/>
              <a:t>Deepplant</a:t>
            </a:r>
            <a:r>
              <a:rPr lang="nl-NL" dirty="0"/>
              <a:t>: 99.5%</a:t>
            </a:r>
          </a:p>
          <a:p>
            <a:pPr marL="0" indent="0">
              <a:buNone/>
            </a:pPr>
            <a:r>
              <a:rPr lang="nl-NL" sz="700" dirty="0"/>
              <a:t>	Lee, S. H. et al. 2015 arXiv:1056.08425v1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sz="700" dirty="0"/>
          </a:p>
          <a:p>
            <a:r>
              <a:rPr lang="nl-NL" dirty="0"/>
              <a:t>Weed/</a:t>
            </a:r>
            <a:r>
              <a:rPr lang="nl-NL" dirty="0" err="1"/>
              <a:t>crops</a:t>
            </a:r>
            <a:r>
              <a:rPr lang="nl-NL" dirty="0"/>
              <a:t>: 86.2%</a:t>
            </a:r>
            <a:r>
              <a:rPr lang="nl-NL" sz="800" dirty="0"/>
              <a:t>	</a:t>
            </a:r>
          </a:p>
          <a:p>
            <a:pPr marL="0" indent="0">
              <a:buNone/>
            </a:pPr>
            <a:r>
              <a:rPr lang="nl-NL" sz="800" dirty="0"/>
              <a:t>	</a:t>
            </a:r>
            <a:r>
              <a:rPr lang="nl-NL" sz="800" dirty="0" err="1"/>
              <a:t>Dyrmann</a:t>
            </a:r>
            <a:r>
              <a:rPr lang="nl-NL" sz="800" dirty="0"/>
              <a:t>, M. et al. </a:t>
            </a:r>
            <a:r>
              <a:rPr lang="nl-NL" sz="800" dirty="0" err="1"/>
              <a:t>Biosyst</a:t>
            </a:r>
            <a:r>
              <a:rPr lang="nl-NL" sz="800" dirty="0"/>
              <a:t>. Eng. 151, 72-80 (2016)</a:t>
            </a:r>
          </a:p>
          <a:p>
            <a:endParaRPr lang="en-US" dirty="0"/>
          </a:p>
        </p:txBody>
      </p:sp>
      <p:pic>
        <p:nvPicPr>
          <p:cNvPr id="13314" name="Picture 2" descr="https://ars.els-cdn.com/content/image/1-s2.0-S0925231215017312-gr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200" y="1200151"/>
            <a:ext cx="1962785" cy="8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200" y="2210983"/>
            <a:ext cx="1992239" cy="105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https://ars.els-cdn.com/content/image/1-s2.0-S1537511016301465-gr1_lr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7207" y="3052193"/>
            <a:ext cx="1262773" cy="196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46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55"/>
    </mc:Choice>
    <mc:Fallback xmlns="">
      <p:transition spd="slow" advTm="36155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16.7|24.4|9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2|33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|124.8|13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6|1.9|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4.5|35.7|1.9"/>
</p:tagLst>
</file>

<file path=ppt/theme/theme1.xml><?xml version="1.0" encoding="utf-8"?>
<a:theme xmlns:a="http://schemas.openxmlformats.org/drawingml/2006/main" name="Kantoorthema">
  <a:themeElements>
    <a:clrScheme name="Elementair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</TotalTime>
  <Words>638</Words>
  <Application>Microsoft Macintosh PowerPoint</Application>
  <PresentationFormat>On-screen Show (16:9)</PresentationFormat>
  <Paragraphs>138</Paragraphs>
  <Slides>26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Corbel</vt:lpstr>
      <vt:lpstr>Wingdings</vt:lpstr>
      <vt:lpstr>Kantoorthema</vt:lpstr>
      <vt:lpstr>Taxonomic classification of ants (Formicidae) from images using deep learning</vt:lpstr>
      <vt:lpstr>The ants</vt:lpstr>
      <vt:lpstr>Important to know the species</vt:lpstr>
      <vt:lpstr>Computer vision</vt:lpstr>
      <vt:lpstr>PowerPoint Presentation</vt:lpstr>
      <vt:lpstr>Deep learning</vt:lpstr>
      <vt:lpstr>Convolutional neural network </vt:lpstr>
      <vt:lpstr>Convolutional neural network</vt:lpstr>
      <vt:lpstr>DL examples</vt:lpstr>
      <vt:lpstr>FormicID</vt:lpstr>
      <vt:lpstr>Project aim</vt:lpstr>
      <vt:lpstr>Question</vt:lpstr>
      <vt:lpstr>Approach</vt:lpstr>
      <vt:lpstr>PowerPoint Presentation</vt:lpstr>
      <vt:lpstr>AntWeb</vt:lpstr>
      <vt:lpstr>FormicID-97</vt:lpstr>
      <vt:lpstr>PowerPoint Presentation</vt:lpstr>
      <vt:lpstr>Species distribution</vt:lpstr>
      <vt:lpstr>Shot type distribution</vt:lpstr>
      <vt:lpstr>Image dimensions</vt:lpstr>
      <vt:lpstr>File size</vt:lpstr>
      <vt:lpstr>Network architecture</vt:lpstr>
      <vt:lpstr>Testing</vt:lpstr>
      <vt:lpstr>Timeline</vt:lpstr>
      <vt:lpstr>Timeline</vt:lpstr>
      <vt:lpstr>Thank you for your attention!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MJABOER</dc:creator>
  <cp:lastModifiedBy>Marijn Boer</cp:lastModifiedBy>
  <cp:revision>71</cp:revision>
  <cp:lastPrinted>2018-02-05T12:58:06Z</cp:lastPrinted>
  <dcterms:created xsi:type="dcterms:W3CDTF">2018-01-30T09:40:58Z</dcterms:created>
  <dcterms:modified xsi:type="dcterms:W3CDTF">2018-02-06T08:08:05Z</dcterms:modified>
</cp:coreProperties>
</file>